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66" r:id="rId5"/>
    <p:sldId id="268" r:id="rId6"/>
    <p:sldId id="259" r:id="rId7"/>
    <p:sldId id="260" r:id="rId8"/>
    <p:sldId id="269" r:id="rId9"/>
    <p:sldId id="261" r:id="rId10"/>
    <p:sldId id="262" r:id="rId11"/>
    <p:sldId id="263" r:id="rId12"/>
    <p:sldId id="264" r:id="rId13"/>
    <p:sldId id="265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336" y="1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3200400"/>
            <a:ext cx="7543800" cy="1524000"/>
          </a:xfrm>
        </p:spPr>
        <p:txBody>
          <a:bodyPr>
            <a:noAutofit/>
          </a:bodyPr>
          <a:lstStyle>
            <a:lvl1pPr>
              <a:defRPr sz="8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4724400"/>
            <a:ext cx="6858000" cy="990600"/>
          </a:xfrm>
        </p:spPr>
        <p:txBody>
          <a:bodyPr anchor="t" anchorCtr="0">
            <a:normAutofit/>
          </a:bodyPr>
          <a:lstStyle>
            <a:lvl1pPr marL="0" indent="0" algn="l">
              <a:buNone/>
              <a:defRPr sz="2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E1633B-3C3B-44DC-B7D5-3565A1A94B42}" type="datetimeFigureOut">
              <a:rPr lang="en-US" smtClean="0"/>
              <a:pPr/>
              <a:t>3/7/2014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686BB-3D2C-4C07-A5C7-48C2522DE19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85800"/>
            <a:ext cx="7239000" cy="3886200"/>
          </a:xfrm>
        </p:spPr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E1633B-3C3B-44DC-B7D5-3565A1A94B42}" type="datetimeFigureOut">
              <a:rPr lang="en-US" smtClean="0"/>
              <a:pPr/>
              <a:t>3/7/2014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686BB-3D2C-4C07-A5C7-48C2522DE19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000" y="685801"/>
            <a:ext cx="1828800" cy="5410199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90800" y="685801"/>
            <a:ext cx="5715000" cy="4876800"/>
          </a:xfrm>
        </p:spPr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E1633B-3C3B-44DC-B7D5-3565A1A94B42}" type="datetimeFigureOut">
              <a:rPr lang="en-US" smtClean="0"/>
              <a:pPr/>
              <a:t>3/7/2014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686BB-3D2C-4C07-A5C7-48C2522DE19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E1633B-3C3B-44DC-B7D5-3565A1A94B42}" type="datetimeFigureOut">
              <a:rPr lang="en-US" smtClean="0"/>
              <a:pPr/>
              <a:t>3/7/2014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686BB-3D2C-4C07-A5C7-48C2522DE19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276600"/>
            <a:ext cx="7543800" cy="1676400"/>
          </a:xfrm>
        </p:spPr>
        <p:txBody>
          <a:bodyPr anchor="b" anchorCtr="0"/>
          <a:lstStyle>
            <a:lvl1pPr algn="l">
              <a:defRPr sz="54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4953000"/>
            <a:ext cx="6858000" cy="914400"/>
          </a:xfrm>
        </p:spPr>
        <p:txBody>
          <a:bodyPr anchor="t" anchorCtr="0">
            <a:normAutofit/>
          </a:bodyPr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E1633B-3C3B-44DC-B7D5-3565A1A94B42}" type="datetimeFigureOut">
              <a:rPr lang="en-US" smtClean="0"/>
              <a:pPr/>
              <a:t>3/7/2014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686BB-3D2C-4C07-A5C7-48C2522DE19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E1633B-3C3B-44DC-B7D5-3565A1A94B42}" type="datetimeFigureOut">
              <a:rPr lang="en-US" smtClean="0"/>
              <a:pPr/>
              <a:t>3/7/2014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686BB-3D2C-4C07-A5C7-48C2522DE19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89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89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1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E1633B-3C3B-44DC-B7D5-3565A1A94B42}" type="datetimeFigureOut">
              <a:rPr lang="en-US" smtClean="0"/>
              <a:pPr/>
              <a:t>3/7/2014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686BB-3D2C-4C07-A5C7-48C2522DE199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7589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6451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E1633B-3C3B-44DC-B7D5-3565A1A94B42}" type="datetimeFigureOut">
              <a:rPr lang="en-US" smtClean="0"/>
              <a:pPr/>
              <a:t>3/7/2014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686BB-3D2C-4C07-A5C7-48C2522DE19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E1633B-3C3B-44DC-B7D5-3565A1A94B42}" type="datetimeFigureOut">
              <a:rPr lang="en-US" smtClean="0"/>
              <a:pPr/>
              <a:t>3/7/2014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686BB-3D2C-4C07-A5C7-48C2522DE19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10866" y="457200"/>
            <a:ext cx="4594934" cy="4114799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2001" y="457200"/>
            <a:ext cx="2673657" cy="4114800"/>
          </a:xfrm>
        </p:spPr>
        <p:txBody>
          <a:bodyPr>
            <a:normAutofit/>
          </a:bodyPr>
          <a:lstStyle>
            <a:lvl1pPr marL="0" indent="0">
              <a:buNone/>
              <a:defRPr sz="21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E1633B-3C3B-44DC-B7D5-3565A1A94B42}" type="datetimeFigureOut">
              <a:rPr lang="en-US" smtClean="0"/>
              <a:pPr/>
              <a:t>3/7/2014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686BB-3D2C-4C07-A5C7-48C2522DE199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 rot="5400000">
            <a:off x="1677194" y="2514600"/>
            <a:ext cx="3810000" cy="1588"/>
          </a:xfrm>
          <a:prstGeom prst="line">
            <a:avLst/>
          </a:prstGeom>
          <a:ln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8952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77240" y="457200"/>
            <a:ext cx="7543800" cy="2895600"/>
          </a:xfrm>
          <a:ln w="6350">
            <a:solidFill>
              <a:schemeClr val="tx2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0392" y="3505200"/>
            <a:ext cx="7391400" cy="804862"/>
          </a:xfrm>
        </p:spPr>
        <p:txBody>
          <a:bodyPr anchor="t" anchorCtr="0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E1633B-3C3B-44DC-B7D5-3565A1A94B42}" type="datetimeFigureOut">
              <a:rPr lang="en-US" smtClean="0"/>
              <a:pPr/>
              <a:t>3/7/2014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686BB-3D2C-4C07-A5C7-48C2522DE19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1800" cy="16002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685800"/>
            <a:ext cx="7543800" cy="388620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48400" y="620877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  <a:latin typeface="+mn-lt"/>
              </a:defRPr>
            </a:lvl1pPr>
          </a:lstStyle>
          <a:p>
            <a:fld id="{09E1633B-3C3B-44DC-B7D5-3565A1A94B42}" type="datetimeFigureOut">
              <a:rPr lang="en-US" smtClean="0"/>
              <a:pPr/>
              <a:t>3/7/2014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61999" y="6208776"/>
            <a:ext cx="487386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5687568"/>
            <a:ext cx="76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fld id="{56D686BB-3D2C-4C07-A5C7-48C2522DE19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77240" y="0"/>
            <a:ext cx="7543800" cy="381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54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9436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686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4592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1901952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8pPr>
      <a:lvl9pPr marL="24688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251200" y="0"/>
            <a:ext cx="5892800" cy="44196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1"/>
                </a:solidFill>
              </a:rPr>
              <a:t>Agoraphobia</a:t>
            </a:r>
            <a:endParaRPr lang="en-US" dirty="0">
              <a:solidFill>
                <a:schemeClr val="accent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Shay Shivers</a:t>
            </a:r>
          </a:p>
          <a:p>
            <a:r>
              <a:rPr lang="en-US" dirty="0" smtClean="0"/>
              <a:t>Luis Gonzalez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525675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Gender Variations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685800"/>
            <a:ext cx="7543800" cy="4267200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More women experience agoraphobia (either with or without panic disorder) than men. </a:t>
            </a:r>
            <a:endParaRPr lang="en-US" dirty="0" smtClean="0"/>
          </a:p>
          <a:p>
            <a:r>
              <a:rPr lang="en-US" dirty="0" smtClean="0"/>
              <a:t>Women </a:t>
            </a:r>
            <a:r>
              <a:rPr lang="en-US" dirty="0"/>
              <a:t>are twice as likely to be diagnosed with Agoraphobia as men. </a:t>
            </a:r>
            <a:endParaRPr lang="en-US" dirty="0" smtClean="0"/>
          </a:p>
          <a:p>
            <a:r>
              <a:rPr lang="en-US" dirty="0" smtClean="0"/>
              <a:t>Research </a:t>
            </a:r>
            <a:r>
              <a:rPr lang="en-US" dirty="0"/>
              <a:t>so far has not provided a single clear explanation for this gender difference. </a:t>
            </a:r>
            <a:endParaRPr lang="en-US" dirty="0" smtClean="0"/>
          </a:p>
          <a:p>
            <a:pPr lvl="1"/>
            <a:r>
              <a:rPr lang="en-US" dirty="0" smtClean="0"/>
              <a:t>Some </a:t>
            </a:r>
            <a:r>
              <a:rPr lang="en-US" dirty="0"/>
              <a:t>speculate that there are social-cultural factors at play, such as women are more likely to seek help than men, and women’s greater willingness to express emotions than men</a:t>
            </a:r>
            <a:r>
              <a:rPr lang="en-US" dirty="0" smtClean="0"/>
              <a:t>. </a:t>
            </a:r>
          </a:p>
          <a:p>
            <a:r>
              <a:rPr lang="en-US" dirty="0" smtClean="0"/>
              <a:t>It </a:t>
            </a:r>
            <a:r>
              <a:rPr lang="en-US" dirty="0"/>
              <a:t>is important to note that in some cultures the movement of women away from the home is restricted and this is not the same thing as agoraphobia.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398779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Treatment Approaches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685800"/>
            <a:ext cx="7543800" cy="4267200"/>
          </a:xfrm>
        </p:spPr>
        <p:txBody>
          <a:bodyPr>
            <a:normAutofit/>
          </a:bodyPr>
          <a:lstStyle/>
          <a:p>
            <a:r>
              <a:rPr lang="en-US" dirty="0" smtClean="0"/>
              <a:t>The </a:t>
            </a:r>
            <a:r>
              <a:rPr lang="en-US" dirty="0"/>
              <a:t>standard treatment approach combines cognitive-behavioral therapy (CBT) with an antidepressant medication.</a:t>
            </a:r>
          </a:p>
          <a:p>
            <a:pPr lvl="1"/>
            <a:r>
              <a:rPr lang="en-US" dirty="0"/>
              <a:t>Selective serotonin reuptake inhibitors (SSRIs) are usually the first choice of antidepressant.</a:t>
            </a:r>
          </a:p>
          <a:p>
            <a:pPr lvl="1"/>
            <a:r>
              <a:rPr lang="en-US" dirty="0"/>
              <a:t>Serotonin-norepinephrine reuptake inhibitors (SNRIs) are another choice. Other antidepressants and some anti-seizure drugs may be used for more severe cases.</a:t>
            </a:r>
          </a:p>
          <a:p>
            <a:pPr lvl="1"/>
            <a:r>
              <a:rPr lang="en-US" dirty="0"/>
              <a:t>Other anti-anxiety medications may also be prescribed. For example, </a:t>
            </a:r>
            <a:r>
              <a:rPr lang="en-US" dirty="0" smtClean="0"/>
              <a:t>benzodiazepines </a:t>
            </a:r>
            <a:r>
              <a:rPr lang="en-US" dirty="0"/>
              <a:t>when antidepressants don't help or before they take effect.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619890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Relationship Between Etiology and Therapeutic Approach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838200"/>
            <a:ext cx="7543800" cy="4267200"/>
          </a:xfrm>
        </p:spPr>
        <p:txBody>
          <a:bodyPr>
            <a:normAutofit lnSpcReduction="10000"/>
          </a:bodyPr>
          <a:lstStyle/>
          <a:p>
            <a:r>
              <a:rPr lang="en-US" b="1" dirty="0" smtClean="0"/>
              <a:t>Biological Factors</a:t>
            </a:r>
            <a:r>
              <a:rPr lang="en-US" dirty="0" smtClean="0"/>
              <a:t>- SSRIs, SNRIs, and other anti-anxiety medications are given to even out hormones, balance neurotransmitter levels, and increase spatial awareness.</a:t>
            </a:r>
          </a:p>
          <a:p>
            <a:pPr lvl="0"/>
            <a:r>
              <a:rPr lang="en-US" b="1" dirty="0" smtClean="0"/>
              <a:t>Cognitive Factors</a:t>
            </a:r>
            <a:r>
              <a:rPr lang="en-US" dirty="0" smtClean="0"/>
              <a:t>- CBT is used to help patient gain </a:t>
            </a:r>
            <a:r>
              <a:rPr lang="en-US" dirty="0"/>
              <a:t>understanding and control of distorted feelings or views of stressful events or </a:t>
            </a:r>
            <a:r>
              <a:rPr lang="en-US" dirty="0" smtClean="0"/>
              <a:t>situations, learn </a:t>
            </a:r>
            <a:r>
              <a:rPr lang="en-US" dirty="0"/>
              <a:t>to recognize and replace panic-causing </a:t>
            </a:r>
            <a:r>
              <a:rPr lang="en-US" dirty="0" smtClean="0"/>
              <a:t>thoughts, and learn </a:t>
            </a:r>
            <a:r>
              <a:rPr lang="en-US" dirty="0"/>
              <a:t>stress management and relaxation </a:t>
            </a:r>
            <a:r>
              <a:rPr lang="en-US" dirty="0" smtClean="0"/>
              <a:t>techniques.</a:t>
            </a:r>
          </a:p>
          <a:p>
            <a:pPr lvl="0"/>
            <a:r>
              <a:rPr lang="en-US" b="1" dirty="0" smtClean="0"/>
              <a:t>Sociocultural Factors- </a:t>
            </a:r>
            <a:r>
              <a:rPr lang="en-US" dirty="0" smtClean="0"/>
              <a:t>the patient is removed from the unhealthy relationship/situation and placed in a more stable environment while also utilizing the abovementioned treatment methods.</a:t>
            </a:r>
            <a:endParaRPr lang="en-US" b="1" dirty="0" smtClean="0"/>
          </a:p>
          <a:p>
            <a:pPr lvl="0"/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537978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Walker-</a:t>
            </a:r>
            <a:r>
              <a:rPr lang="en-US" dirty="0" err="1" smtClean="0"/>
              <a:t>Tessner</a:t>
            </a:r>
            <a:r>
              <a:rPr lang="en-US" dirty="0" smtClean="0"/>
              <a:t> Model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6400800" y="2286000"/>
            <a:ext cx="1905000" cy="990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Psychiatric Outcome (Agoraphobia)</a:t>
            </a:r>
            <a:endParaRPr lang="en-US" dirty="0"/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3124200" y="2755232"/>
            <a:ext cx="31242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6"/>
          <p:cNvSpPr/>
          <p:nvPr/>
        </p:nvSpPr>
        <p:spPr>
          <a:xfrm>
            <a:off x="381000" y="2374232"/>
            <a:ext cx="2743200" cy="762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Constitutional (biological) vulnerability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457200" y="3886200"/>
            <a:ext cx="2057400" cy="1371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lvl="1" algn="ctr"/>
            <a:endParaRPr lang="en-US" sz="1200" dirty="0" smtClean="0"/>
          </a:p>
          <a:p>
            <a:pPr marL="0" lvl="1" algn="ctr"/>
            <a:r>
              <a:rPr lang="en-US" sz="1200" dirty="0" smtClean="0"/>
              <a:t>Inherited  Factors: </a:t>
            </a:r>
            <a:r>
              <a:rPr lang="en-US" sz="1200" dirty="0"/>
              <a:t>p</a:t>
            </a:r>
            <a:r>
              <a:rPr lang="en-US" sz="1200" dirty="0" smtClean="0"/>
              <a:t>revious history of mental illnesses; Oversensitivity to hormone changes and physical stimuli, chemical imbalances in the body and brain</a:t>
            </a:r>
            <a:r>
              <a:rPr lang="en-US" sz="1600" dirty="0" smtClean="0"/>
              <a:t>.</a:t>
            </a:r>
          </a:p>
          <a:p>
            <a:pPr algn="ctr"/>
            <a:r>
              <a:rPr lang="en-US" dirty="0" smtClean="0"/>
              <a:t> </a:t>
            </a:r>
            <a:endParaRPr lang="en-US" dirty="0"/>
          </a:p>
        </p:txBody>
      </p:sp>
      <p:cxnSp>
        <p:nvCxnSpPr>
          <p:cNvPr id="11" name="Straight Arrow Connector 10"/>
          <p:cNvCxnSpPr/>
          <p:nvPr/>
        </p:nvCxnSpPr>
        <p:spPr>
          <a:xfrm flipV="1">
            <a:off x="1219200" y="3276600"/>
            <a:ext cx="685800" cy="6096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4000500" y="3657600"/>
            <a:ext cx="4495800" cy="1295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lvl="1" algn="ctr"/>
            <a:endParaRPr lang="en-US" sz="1400" dirty="0" smtClean="0"/>
          </a:p>
          <a:p>
            <a:pPr marL="0" lvl="1" algn="ctr"/>
            <a:endParaRPr lang="en-US" sz="1400" dirty="0"/>
          </a:p>
          <a:p>
            <a:pPr marL="0" lvl="1" algn="ctr"/>
            <a:r>
              <a:rPr lang="en-US" sz="1400" dirty="0" smtClean="0"/>
              <a:t>Cognitive Factors: </a:t>
            </a:r>
            <a:r>
              <a:rPr lang="en-US" sz="1400" dirty="0"/>
              <a:t>t</a:t>
            </a:r>
            <a:r>
              <a:rPr lang="en-US" sz="1400" dirty="0" smtClean="0"/>
              <a:t>raumatic childhood experience; experiencing a stressful event; having alcohol or drug misuse problems; the need for approval, control, and oversensitivity to emotional stimuli</a:t>
            </a:r>
          </a:p>
          <a:p>
            <a:pPr algn="ctr"/>
            <a:endParaRPr lang="en-US" dirty="0" smtClean="0"/>
          </a:p>
          <a:p>
            <a:pPr algn="ctr"/>
            <a:endParaRPr lang="en-US" dirty="0"/>
          </a:p>
        </p:txBody>
      </p:sp>
      <p:cxnSp>
        <p:nvCxnSpPr>
          <p:cNvPr id="14" name="Straight Arrow Connector 13"/>
          <p:cNvCxnSpPr/>
          <p:nvPr/>
        </p:nvCxnSpPr>
        <p:spPr>
          <a:xfrm flipV="1">
            <a:off x="4495800" y="2895600"/>
            <a:ext cx="381000" cy="7620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ectangle 17"/>
          <p:cNvSpPr/>
          <p:nvPr/>
        </p:nvSpPr>
        <p:spPr>
          <a:xfrm>
            <a:off x="457200" y="533400"/>
            <a:ext cx="3543300" cy="1219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lvl="1" algn="ctr"/>
            <a:endParaRPr lang="en-US" sz="1400" dirty="0" smtClean="0"/>
          </a:p>
          <a:p>
            <a:pPr marL="0" lvl="1" algn="ctr"/>
            <a:endParaRPr lang="en-US" sz="1400" dirty="0"/>
          </a:p>
          <a:p>
            <a:pPr marL="0" lvl="1" algn="ctr"/>
            <a:endParaRPr lang="en-US" sz="1400" dirty="0" smtClean="0"/>
          </a:p>
          <a:p>
            <a:pPr marL="0" lvl="1" algn="ctr"/>
            <a:endParaRPr lang="en-US" sz="1400" dirty="0" smtClean="0"/>
          </a:p>
          <a:p>
            <a:pPr marL="0" lvl="1" algn="ctr"/>
            <a:r>
              <a:rPr lang="en-US" sz="1400" dirty="0" smtClean="0"/>
              <a:t>Stress (Sociocultural Factors): </a:t>
            </a:r>
            <a:r>
              <a:rPr lang="en-US" sz="1400" dirty="0"/>
              <a:t>b</a:t>
            </a:r>
            <a:r>
              <a:rPr lang="en-US" sz="1400" dirty="0" smtClean="0"/>
              <a:t>eing in an unhappy relationship, or one that the partner is too controlling; having a family role model with Agoraphobia, parents that are overly critical or controlling</a:t>
            </a:r>
          </a:p>
          <a:p>
            <a:pPr marL="0" lvl="1" algn="ctr"/>
            <a:endParaRPr lang="en-US" dirty="0" smtClean="0"/>
          </a:p>
          <a:p>
            <a:pPr algn="ctr"/>
            <a:endParaRPr lang="en-US" dirty="0" smtClean="0"/>
          </a:p>
          <a:p>
            <a:pPr algn="ctr"/>
            <a:endParaRPr lang="en-US" dirty="0"/>
          </a:p>
        </p:txBody>
      </p:sp>
      <p:cxnSp>
        <p:nvCxnSpPr>
          <p:cNvPr id="20" name="Straight Arrow Connector 19"/>
          <p:cNvCxnSpPr/>
          <p:nvPr/>
        </p:nvCxnSpPr>
        <p:spPr>
          <a:xfrm>
            <a:off x="3200400" y="1752600"/>
            <a:ext cx="1066800" cy="914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Rectangle 20"/>
          <p:cNvSpPr/>
          <p:nvPr/>
        </p:nvSpPr>
        <p:spPr>
          <a:xfrm>
            <a:off x="4876800" y="533400"/>
            <a:ext cx="3048000" cy="1143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lvl="1" algn="ctr"/>
            <a:endParaRPr lang="en-US" dirty="0" smtClean="0"/>
          </a:p>
          <a:p>
            <a:pPr marL="0" lvl="1" algn="ctr"/>
            <a:endParaRPr lang="en-US" dirty="0"/>
          </a:p>
          <a:p>
            <a:pPr marL="0" lvl="1" algn="ctr"/>
            <a:r>
              <a:rPr lang="en-US" sz="1600" dirty="0" err="1" smtClean="0"/>
              <a:t>Neuromaturational</a:t>
            </a:r>
            <a:r>
              <a:rPr lang="en-US" sz="1600" dirty="0" smtClean="0"/>
              <a:t> Factors (Biological): </a:t>
            </a:r>
            <a:r>
              <a:rPr lang="en-US" sz="1600" dirty="0"/>
              <a:t>n</a:t>
            </a:r>
            <a:r>
              <a:rPr lang="en-US" sz="1600" dirty="0" smtClean="0"/>
              <a:t>eurotransmitter imbalance; imbalances in hormone levels</a:t>
            </a:r>
          </a:p>
          <a:p>
            <a:pPr algn="ctr"/>
            <a:endParaRPr lang="en-US" dirty="0" smtClean="0"/>
          </a:p>
          <a:p>
            <a:pPr algn="ctr"/>
            <a:endParaRPr lang="en-US" dirty="0"/>
          </a:p>
        </p:txBody>
      </p:sp>
      <p:cxnSp>
        <p:nvCxnSpPr>
          <p:cNvPr id="23" name="Straight Arrow Connector 22"/>
          <p:cNvCxnSpPr/>
          <p:nvPr/>
        </p:nvCxnSpPr>
        <p:spPr>
          <a:xfrm flipH="1">
            <a:off x="5181600" y="1676400"/>
            <a:ext cx="457200" cy="9906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63133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Etiology terms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762000" y="609601"/>
            <a:ext cx="3657600" cy="4724398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u="sng" dirty="0"/>
              <a:t>Biological</a:t>
            </a:r>
          </a:p>
          <a:p>
            <a:r>
              <a:rPr lang="en-US" dirty="0"/>
              <a:t>Fight or flight reflex</a:t>
            </a:r>
          </a:p>
          <a:p>
            <a:r>
              <a:rPr lang="en-US" dirty="0"/>
              <a:t>Neurotransmitter imbalance </a:t>
            </a:r>
          </a:p>
          <a:p>
            <a:r>
              <a:rPr lang="en-US" dirty="0"/>
              <a:t>Fear Network</a:t>
            </a:r>
          </a:p>
          <a:p>
            <a:r>
              <a:rPr lang="en-US" dirty="0"/>
              <a:t>Spatial Awareness</a:t>
            </a:r>
          </a:p>
          <a:p>
            <a:r>
              <a:rPr lang="en-US" dirty="0"/>
              <a:t>Previous History of mental illnesses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4648200" y="609600"/>
            <a:ext cx="3657600" cy="4724399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u="sng" dirty="0"/>
              <a:t>Cognitive</a:t>
            </a:r>
          </a:p>
          <a:p>
            <a:r>
              <a:rPr lang="en-US" dirty="0"/>
              <a:t>Traumatic childhood experience</a:t>
            </a:r>
          </a:p>
          <a:p>
            <a:r>
              <a:rPr lang="en-US" dirty="0"/>
              <a:t>Experiencing a stressful event </a:t>
            </a:r>
          </a:p>
          <a:p>
            <a:r>
              <a:rPr lang="en-US" dirty="0"/>
              <a:t>Having alcohol or drug misuse problems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u="sng" dirty="0"/>
              <a:t>Sociocultural</a:t>
            </a:r>
          </a:p>
          <a:p>
            <a:pPr lvl="0"/>
            <a:r>
              <a:rPr lang="en-US" dirty="0"/>
              <a:t>Being in an unhappy relationship, or one that the partner is too controlling.</a:t>
            </a:r>
          </a:p>
        </p:txBody>
      </p:sp>
    </p:spTree>
    <p:extLst>
      <p:ext uri="{BB962C8B-B14F-4D97-AF65-F5344CB8AC3E}">
        <p14:creationId xmlns:p14="http://schemas.microsoft.com/office/powerpoint/2010/main" xmlns="" val="312891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Symptoms</a:t>
            </a:r>
            <a:endParaRPr lang="en-US" dirty="0"/>
          </a:p>
        </p:txBody>
      </p:sp>
      <p:sp>
        <p:nvSpPr>
          <p:cNvPr id="4" name="Content Placeholder 5"/>
          <p:cNvSpPr>
            <a:spLocks noGrp="1"/>
          </p:cNvSpPr>
          <p:nvPr>
            <p:ph idx="1"/>
          </p:nvPr>
        </p:nvSpPr>
        <p:spPr>
          <a:xfrm>
            <a:off x="762000" y="685800"/>
            <a:ext cx="4038600" cy="38862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Physical Symptoms include:</a:t>
            </a:r>
          </a:p>
          <a:p>
            <a:r>
              <a:rPr lang="en-US" dirty="0"/>
              <a:t>Accelerated heart beat</a:t>
            </a:r>
          </a:p>
          <a:p>
            <a:r>
              <a:rPr lang="en-US" dirty="0"/>
              <a:t>Hyperventilating</a:t>
            </a:r>
          </a:p>
          <a:p>
            <a:r>
              <a:rPr lang="en-US" dirty="0"/>
              <a:t>Feeling hot, flushing</a:t>
            </a:r>
          </a:p>
          <a:p>
            <a:r>
              <a:rPr lang="en-US" dirty="0"/>
              <a:t>Upset stomach </a:t>
            </a:r>
          </a:p>
          <a:p>
            <a:r>
              <a:rPr lang="en-US" dirty="0"/>
              <a:t>Diarrhea</a:t>
            </a:r>
          </a:p>
          <a:p>
            <a:r>
              <a:rPr lang="en-US" dirty="0"/>
              <a:t>Trouble swallowing </a:t>
            </a:r>
          </a:p>
          <a:p>
            <a:r>
              <a:rPr lang="en-US" dirty="0"/>
              <a:t>Breaking out in a sweat</a:t>
            </a:r>
          </a:p>
        </p:txBody>
      </p:sp>
      <p:sp>
        <p:nvSpPr>
          <p:cNvPr id="6" name="Content Placeholder 5"/>
          <p:cNvSpPr txBox="1">
            <a:spLocks/>
          </p:cNvSpPr>
          <p:nvPr/>
        </p:nvSpPr>
        <p:spPr>
          <a:xfrm>
            <a:off x="4171591" y="685800"/>
            <a:ext cx="2838450" cy="388620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>
            <a:lvl1pPr marL="27432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59436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6868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430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716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8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64592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90195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19456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46888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Nausea</a:t>
            </a:r>
          </a:p>
          <a:p>
            <a:r>
              <a:rPr lang="en-US" dirty="0" smtClean="0"/>
              <a:t>Trembling </a:t>
            </a:r>
          </a:p>
          <a:p>
            <a:r>
              <a:rPr lang="en-US" dirty="0" smtClean="0"/>
              <a:t>Dizziness </a:t>
            </a:r>
          </a:p>
          <a:p>
            <a:r>
              <a:rPr lang="en-US" dirty="0" smtClean="0"/>
              <a:t>Feeling light headed</a:t>
            </a:r>
          </a:p>
          <a:p>
            <a:r>
              <a:rPr lang="en-US" dirty="0" smtClean="0"/>
              <a:t>Ringing in the ears</a:t>
            </a:r>
          </a:p>
        </p:txBody>
      </p:sp>
    </p:spTree>
    <p:extLst>
      <p:ext uri="{BB962C8B-B14F-4D97-AF65-F5344CB8AC3E}">
        <p14:creationId xmlns:p14="http://schemas.microsoft.com/office/powerpoint/2010/main" xmlns="" val="1293043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Psychological Symptoms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838200"/>
            <a:ext cx="7543800" cy="4495800"/>
          </a:xfrm>
        </p:spPr>
        <p:txBody>
          <a:bodyPr>
            <a:normAutofit lnSpcReduction="10000"/>
          </a:bodyPr>
          <a:lstStyle/>
          <a:p>
            <a:r>
              <a:rPr lang="en-US" dirty="0"/>
              <a:t>Fear that people will notice a panic attack</a:t>
            </a:r>
          </a:p>
          <a:p>
            <a:r>
              <a:rPr lang="en-US" dirty="0"/>
              <a:t>Fear that during a panic attack their heart might stop, or they won’t be able to breathe, and may </a:t>
            </a:r>
            <a:r>
              <a:rPr lang="en-US" dirty="0" smtClean="0"/>
              <a:t>die</a:t>
            </a:r>
            <a:endParaRPr lang="en-US" dirty="0"/>
          </a:p>
          <a:p>
            <a:r>
              <a:rPr lang="en-US" dirty="0"/>
              <a:t>Fear that they are crazy</a:t>
            </a:r>
          </a:p>
          <a:p>
            <a:r>
              <a:rPr lang="en-US" dirty="0"/>
              <a:t>Low self confidence and self-esteem</a:t>
            </a:r>
          </a:p>
          <a:p>
            <a:r>
              <a:rPr lang="en-US" dirty="0"/>
              <a:t>Feeling a loss of control </a:t>
            </a:r>
          </a:p>
          <a:p>
            <a:r>
              <a:rPr lang="en-US" dirty="0"/>
              <a:t>Depression</a:t>
            </a:r>
          </a:p>
          <a:p>
            <a:r>
              <a:rPr lang="en-US" dirty="0"/>
              <a:t>General dread and anxiety</a:t>
            </a:r>
          </a:p>
          <a:p>
            <a:r>
              <a:rPr lang="en-US" dirty="0"/>
              <a:t>Dread of being left </a:t>
            </a:r>
            <a:r>
              <a:rPr lang="en-US" dirty="0" smtClean="0"/>
              <a:t>alone</a:t>
            </a:r>
            <a:endParaRPr lang="en-US" dirty="0"/>
          </a:p>
          <a:p>
            <a:r>
              <a:rPr lang="en-US" dirty="0"/>
              <a:t>Thinking that without the help of others the sufferer would never be able to </a:t>
            </a:r>
            <a:r>
              <a:rPr lang="en-US" dirty="0" smtClean="0"/>
              <a:t>function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595400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Behavioral Symptoms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Avoidance </a:t>
            </a:r>
          </a:p>
          <a:p>
            <a:r>
              <a:rPr lang="en-US" dirty="0" smtClean="0"/>
              <a:t>Reassurance </a:t>
            </a:r>
          </a:p>
          <a:p>
            <a:r>
              <a:rPr lang="en-US" dirty="0" smtClean="0"/>
              <a:t>Safety Behavior </a:t>
            </a:r>
          </a:p>
          <a:p>
            <a:r>
              <a:rPr lang="en-US" dirty="0" smtClean="0"/>
              <a:t>Escape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427491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Prevalence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1.4 lifetime prevalence (Kessler &amp; Colleagues, 2005)</a:t>
            </a:r>
          </a:p>
          <a:p>
            <a:r>
              <a:rPr lang="en-US" dirty="0" smtClean="0"/>
              <a:t>0.8 12 month prevalence (Kessler &amp; Colleagues, 2005)</a:t>
            </a:r>
            <a:endParaRPr lang="en-US" dirty="0"/>
          </a:p>
          <a:p>
            <a:r>
              <a:rPr lang="en-US" dirty="0" smtClean="0"/>
              <a:t>0.3 12 month prevalence classified as severe</a:t>
            </a:r>
          </a:p>
        </p:txBody>
      </p:sp>
    </p:spTree>
    <p:extLst>
      <p:ext uri="{BB962C8B-B14F-4D97-AF65-F5344CB8AC3E}">
        <p14:creationId xmlns:p14="http://schemas.microsoft.com/office/powerpoint/2010/main" xmlns="" val="2230995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Diagnosis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general practitioner refers to a psychiatrist.</a:t>
            </a:r>
          </a:p>
          <a:p>
            <a:r>
              <a:rPr lang="en-US" dirty="0" smtClean="0"/>
              <a:t>Psychiatrist will ask about feelings, symptoms and general background. </a:t>
            </a:r>
          </a:p>
          <a:p>
            <a:r>
              <a:rPr lang="en-US" dirty="0" smtClean="0"/>
              <a:t>Will try to find out whether it is caused by another mental illness first.</a:t>
            </a:r>
          </a:p>
        </p:txBody>
      </p:sp>
    </p:spTree>
    <p:extLst>
      <p:ext uri="{BB962C8B-B14F-4D97-AF65-F5344CB8AC3E}">
        <p14:creationId xmlns:p14="http://schemas.microsoft.com/office/powerpoint/2010/main" xmlns="" val="3442475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Diagnosis According to DSM-IV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The person is anxious about being in a place or situation where escape or help may be difficult in the event of a panic attack, or panic like symptoms.</a:t>
            </a:r>
          </a:p>
          <a:p>
            <a:r>
              <a:rPr lang="en-US" dirty="0"/>
              <a:t>The person avoids these places (described above). </a:t>
            </a:r>
            <a:endParaRPr lang="en-US" dirty="0" smtClean="0"/>
          </a:p>
          <a:p>
            <a:r>
              <a:rPr lang="en-US" dirty="0" smtClean="0"/>
              <a:t>The </a:t>
            </a:r>
            <a:r>
              <a:rPr lang="en-US" dirty="0"/>
              <a:t>person endures these places (described above) with extreme anxiety. </a:t>
            </a:r>
            <a:endParaRPr lang="en-US" dirty="0" smtClean="0"/>
          </a:p>
          <a:p>
            <a:r>
              <a:rPr lang="en-US" dirty="0" smtClean="0"/>
              <a:t>The </a:t>
            </a:r>
            <a:r>
              <a:rPr lang="en-US" dirty="0"/>
              <a:t>person endures these places (described above) only with the help of a friend or companion. </a:t>
            </a:r>
            <a:endParaRPr lang="en-US" dirty="0" smtClean="0"/>
          </a:p>
          <a:p>
            <a:r>
              <a:rPr lang="en-US" dirty="0" smtClean="0"/>
              <a:t>There </a:t>
            </a:r>
            <a:r>
              <a:rPr lang="en-US" dirty="0"/>
              <a:t>is no other underlying condition that may explain the person's symptoms. </a:t>
            </a:r>
          </a:p>
        </p:txBody>
      </p:sp>
    </p:spTree>
    <p:extLst>
      <p:ext uri="{BB962C8B-B14F-4D97-AF65-F5344CB8AC3E}">
        <p14:creationId xmlns:p14="http://schemas.microsoft.com/office/powerpoint/2010/main" xmlns="" val="3959320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Cultural Factors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685800"/>
            <a:ext cx="7543800" cy="4191000"/>
          </a:xfrm>
        </p:spPr>
        <p:txBody>
          <a:bodyPr>
            <a:normAutofit/>
          </a:bodyPr>
          <a:lstStyle/>
          <a:p>
            <a:r>
              <a:rPr lang="en-US" dirty="0" smtClean="0"/>
              <a:t>Mainly described in Western cultures</a:t>
            </a:r>
          </a:p>
          <a:p>
            <a:r>
              <a:rPr lang="en-US" dirty="0" smtClean="0"/>
              <a:t>Richard McNally</a:t>
            </a:r>
          </a:p>
          <a:p>
            <a:pPr lvl="1"/>
            <a:r>
              <a:rPr lang="en-US" dirty="0"/>
              <a:t>Asian and African Cultures</a:t>
            </a:r>
          </a:p>
          <a:p>
            <a:pPr lvl="1"/>
            <a:r>
              <a:rPr lang="en-US" dirty="0"/>
              <a:t>India and Middle East- tendencies more commonly found in men because women do not leave home alone because of </a:t>
            </a:r>
            <a:r>
              <a:rPr lang="en-US" dirty="0" smtClean="0"/>
              <a:t>culture</a:t>
            </a:r>
          </a:p>
          <a:p>
            <a:r>
              <a:rPr lang="en-US" dirty="0" smtClean="0"/>
              <a:t>In US, African Americans have higher prevalence rates than non-Hispanic whites</a:t>
            </a:r>
          </a:p>
          <a:p>
            <a:pPr marL="320040" lvl="1" indent="0">
              <a:buNone/>
            </a:pP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96273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NewsPrint">
  <a:themeElements>
    <a:clrScheme name="NewsPrint">
      <a:dk1>
        <a:sysClr val="windowText" lastClr="000000"/>
      </a:dk1>
      <a:lt1>
        <a:sysClr val="window" lastClr="FFFFFF"/>
      </a:lt1>
      <a:dk2>
        <a:srgbClr val="303030"/>
      </a:dk2>
      <a:lt2>
        <a:srgbClr val="DEDEE0"/>
      </a:lt2>
      <a:accent1>
        <a:srgbClr val="AD0101"/>
      </a:accent1>
      <a:accent2>
        <a:srgbClr val="726056"/>
      </a:accent2>
      <a:accent3>
        <a:srgbClr val="AC956E"/>
      </a:accent3>
      <a:accent4>
        <a:srgbClr val="808DA9"/>
      </a:accent4>
      <a:accent5>
        <a:srgbClr val="424E5B"/>
      </a:accent5>
      <a:accent6>
        <a:srgbClr val="730E00"/>
      </a:accent6>
      <a:hlink>
        <a:srgbClr val="D26900"/>
      </a:hlink>
      <a:folHlink>
        <a:srgbClr val="D89243"/>
      </a:folHlink>
    </a:clrScheme>
    <a:fontScheme name="NewsPrint">
      <a:majorFont>
        <a:latin typeface="Impact"/>
        <a:ea typeface=""/>
        <a:cs typeface=""/>
        <a:font script="Jpan" typeface="HGP創英角ｺﾞｼｯｸUB"/>
        <a:font script="Hang" typeface="HY견고딕"/>
        <a:font script="Hans" typeface="微软雅黑"/>
        <a:font script="Hant" typeface="微軟正黑體"/>
        <a:font script="Arab" typeface="Tahoma"/>
        <a:font script="Hebr" typeface="To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NewsPrint">
      <a:fillStyleLst>
        <a:solidFill>
          <a:schemeClr val="phClr"/>
        </a:solidFill>
        <a:gradFill rotWithShape="1">
          <a:gsLst>
            <a:gs pos="0">
              <a:schemeClr val="phClr">
                <a:tint val="37000"/>
                <a:hueMod val="100000"/>
                <a:satMod val="200000"/>
                <a:lumMod val="88000"/>
              </a:schemeClr>
            </a:gs>
            <a:gs pos="100000">
              <a:schemeClr val="phClr">
                <a:tint val="53000"/>
                <a:shade val="100000"/>
                <a:hueMod val="100000"/>
                <a:satMod val="350000"/>
                <a:lumMod val="79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phClr">
                <a:shade val="100000"/>
              </a:schemeClr>
            </a:gs>
            <a:gs pos="100000">
              <a:schemeClr val="phClr"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</a:fillStyleLst>
      <a:lnStyleLst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12700" dir="528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2700">
            <a:bevelT w="31750" h="127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3000"/>
              </a:schemeClr>
            </a:gs>
            <a:gs pos="100000">
              <a:schemeClr val="phClr">
                <a:shade val="55000"/>
              </a:schemeClr>
            </a:gs>
          </a:gsLst>
          <a:lin ang="5400000" scaled="1"/>
        </a:gradFill>
        <a:blipFill rotWithShape="1">
          <a:blip xmlns:r="http://schemas.openxmlformats.org/officeDocument/2006/relationships" r:embed="rId1">
            <a:duotone>
              <a:schemeClr val="phClr">
                <a:shade val="20000"/>
                <a:satMod val="350000"/>
                <a:lumMod val="125000"/>
              </a:schemeClr>
              <a:schemeClr val="phClr">
                <a:tint val="90000"/>
                <a:satMod val="25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Newsprint</Template>
  <TotalTime>393</TotalTime>
  <Words>755</Words>
  <Application>Microsoft Office PowerPoint</Application>
  <PresentationFormat>On-screen Show (4:3)</PresentationFormat>
  <Paragraphs>99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NewsPrint</vt:lpstr>
      <vt:lpstr>Agoraphobia</vt:lpstr>
      <vt:lpstr>Etiology terms</vt:lpstr>
      <vt:lpstr>Symptoms</vt:lpstr>
      <vt:lpstr>Psychological Symptoms</vt:lpstr>
      <vt:lpstr>Behavioral Symptoms</vt:lpstr>
      <vt:lpstr>Prevalence</vt:lpstr>
      <vt:lpstr>Diagnosis</vt:lpstr>
      <vt:lpstr> Diagnosis According to DSM-IV</vt:lpstr>
      <vt:lpstr>Cultural Factors</vt:lpstr>
      <vt:lpstr>Gender Variations</vt:lpstr>
      <vt:lpstr>Treatment Approaches</vt:lpstr>
      <vt:lpstr>Relationship Between Etiology and Therapeutic Approach</vt:lpstr>
      <vt:lpstr>Walker-Tessner Model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Agoraphobia</dc:title>
  <dc:creator>shay1896</dc:creator>
  <cp:lastModifiedBy>270043</cp:lastModifiedBy>
  <cp:revision>12</cp:revision>
  <dcterms:created xsi:type="dcterms:W3CDTF">2014-03-03T03:04:19Z</dcterms:created>
  <dcterms:modified xsi:type="dcterms:W3CDTF">2014-03-07T13:19:22Z</dcterms:modified>
</cp:coreProperties>
</file>